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panose="020B0604020202020204" charset="-79"/>
      <p:regular r:id="rId9"/>
      <p:bold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conomic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c2863347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c2863347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c286334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c2863347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2863347a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2863347a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2863347a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c2863347a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2863347a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2863347a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2623400" y="-291975"/>
            <a:ext cx="47577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200" b="1" i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olivo</a:t>
            </a:r>
            <a:endParaRPr sz="6800" b="1" i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7925" y="1022850"/>
            <a:ext cx="3375600" cy="3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Char char="➢"/>
            </a:pPr>
            <a:r>
              <a:rPr lang="it" sz="3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coltivazione</a:t>
            </a:r>
            <a:endParaRPr sz="3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Char char="➢"/>
            </a:pPr>
            <a:r>
              <a:rPr lang="it" sz="3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varietà d’olive</a:t>
            </a:r>
            <a:endParaRPr sz="3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Char char="➢"/>
            </a:pPr>
            <a:r>
              <a:rPr lang="it" sz="3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filiera dell’olio d’oliva.</a:t>
            </a:r>
            <a:endParaRPr sz="3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Char char="➢"/>
            </a:pPr>
            <a:r>
              <a:rPr lang="it" sz="37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tipologie di olio d’oliva.</a:t>
            </a:r>
            <a:endParaRPr sz="37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509175" y="0"/>
            <a:ext cx="35706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pianta da frutto, sempreverde, appartenente alla famiglia delle</a:t>
            </a:r>
            <a:r>
              <a:rPr lang="it" sz="19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 oleacee .</a:t>
            </a:r>
            <a:endParaRPr sz="19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originario del medio-oriente ed è diffuso in italia, grecia, francia e spagna.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ha una crescita lenta.ESISTONO ESEMPLARI MOLTO ANTICHI(MIGLIAIA DI ANNI)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il fusto è costituito da un legno molto duro.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ha una chioma irregolare che ricorda un cono; ha foglie lunghe: la parte superiore è di colore verde, la parte inferiore è di color grigio-argento.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Char char="❖"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i fiori sono piccoli, di colore bianco e sono riuniti in grappoli detti mignole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 frutti, chiamati olive, sono </a:t>
            </a:r>
            <a:r>
              <a:rPr lang="it" sz="20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drupe ovoidali,</a:t>
            </a:r>
            <a:r>
              <a:rPr lang="it" sz="1800" b="1" i="1" u="sng">
                <a:solidFill>
                  <a:srgbClr val="FFFFFF"/>
                </a:solidFill>
                <a:highlight>
                  <a:srgbClr val="274E13"/>
                </a:highlight>
                <a:latin typeface="Amatic SC"/>
                <a:ea typeface="Amatic SC"/>
                <a:cs typeface="Amatic SC"/>
                <a:sym typeface="Amatic SC"/>
              </a:rPr>
              <a:t>            contenenti un nocciolo legnoso; la loro polpa è costituita da circa il 24% di olio</a:t>
            </a:r>
            <a:endParaRPr sz="1800" b="1" i="1" u="sng">
              <a:solidFill>
                <a:srgbClr val="FFFFFF"/>
              </a:solidFill>
              <a:highlight>
                <a:srgbClr val="274E13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334250" y="217600"/>
            <a:ext cx="969300" cy="28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-1412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Amatic SC"/>
                <a:ea typeface="Amatic SC"/>
                <a:cs typeface="Amatic SC"/>
                <a:sym typeface="Amatic SC"/>
              </a:rPr>
              <a:t>coltivazione dell’olivo...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691825"/>
            <a:ext cx="3999900" cy="4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il clima deve essere temperato-caldo, con poche precipitazioni e moltissima luce del sole.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si adatta a qualsiasi tipo di terreno ma preferisce un suolo sciolto, o a medio impasto.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la pianta deve essere concimata con concime organico-minerale e letame. la concimazione deve essere effettuata quando inizia la ripresa vegetativa.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la potatura deve essere eseguita alla fine del periodo invernale ed è annuale.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4832400" y="1606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rabicPeriod"/>
            </a:pPr>
            <a:r>
              <a:rPr lang="it" sz="2000" b="1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monocono</a:t>
            </a:r>
            <a:r>
              <a:rPr lang="it" sz="1800" b="1">
                <a:latin typeface="Amatic SC"/>
                <a:ea typeface="Amatic SC"/>
                <a:cs typeface="Amatic SC"/>
                <a:sym typeface="Amatic SC"/>
              </a:rPr>
              <a:t>-&gt; vantaggio:</a:t>
            </a:r>
            <a:r>
              <a:rPr lang="it" sz="1800" b="1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 meccanizzazione della raccolta.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it" sz="2000" b="1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policono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-&gt; </a:t>
            </a:r>
            <a:r>
              <a:rPr lang="it" sz="1800" b="1">
                <a:latin typeface="Amatic SC"/>
                <a:ea typeface="Amatic SC"/>
                <a:cs typeface="Amatic SC"/>
                <a:sym typeface="Amatic SC"/>
              </a:rPr>
              <a:t>vantaggio:</a:t>
            </a:r>
            <a:r>
              <a:rPr lang="it" sz="1800" b="1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 le olive si trovano all’esterno, quindi facilita la raccolta.</a:t>
            </a:r>
            <a:endParaRPr sz="18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it" sz="2000" b="1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a “y”-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&gt;</a:t>
            </a:r>
            <a:r>
              <a:rPr lang="it" sz="1800" b="1">
                <a:latin typeface="Amatic SC"/>
                <a:ea typeface="Amatic SC"/>
                <a:cs typeface="Amatic SC"/>
                <a:sym typeface="Amatic SC"/>
              </a:rPr>
              <a:t> vantaggio: </a:t>
            </a:r>
            <a:r>
              <a:rPr lang="it" sz="1800" b="1">
                <a:highlight>
                  <a:srgbClr val="B6D7A8"/>
                </a:highlight>
                <a:latin typeface="Amatic SC"/>
                <a:ea typeface="Amatic SC"/>
                <a:cs typeface="Amatic SC"/>
                <a:sym typeface="Amatic SC"/>
              </a:rPr>
              <a:t>avendo la pianta una forma piatta, nell’oliveto si possono inserire più piante.</a:t>
            </a:r>
            <a:endParaRPr sz="1800" b="1">
              <a:highlight>
                <a:srgbClr val="B6D7A8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356050" y="708475"/>
            <a:ext cx="2843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356050" y="442725"/>
            <a:ext cx="3069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highlight>
                  <a:srgbClr val="6AA84F"/>
                </a:highlight>
                <a:latin typeface="Amatic SC"/>
                <a:ea typeface="Amatic SC"/>
                <a:cs typeface="Amatic SC"/>
                <a:sym typeface="Amatic SC"/>
              </a:rPr>
              <a:t>esistono diversi tipi di potatura</a:t>
            </a:r>
            <a:endParaRPr sz="2400" b="1">
              <a:highlight>
                <a:srgbClr val="6AA84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602950" y="1010750"/>
            <a:ext cx="255000" cy="538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6156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la raccolta avviene tra la metà di ottobre e il mese di gennaio. si utilizza la macchina scuotitrice e la macchina polifunzionale. la raccolta a macchina e’ più veloce e può essere posticipata; gli svantaggi sono che a causa del meccanismo la pianta si può rovinare.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la pianta d’olivo produrrà un anno una quantità notevole di olive; l’anno successivo la produzione sarà più scarsa, poiché la pianta si deve riposare.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832400" y="6156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l’avversità dell’ulivo sono legate a insetti come la mosca dell’oliva, la tripide dell’olivo ecc… e a  patologie come l’occhio di pavone, la lebbra delle olive e la </a:t>
            </a:r>
            <a:r>
              <a:rPr lang="it" sz="2000" b="1">
                <a:highlight>
                  <a:srgbClr val="6AA84F"/>
                </a:highlight>
                <a:latin typeface="Amatic SC"/>
                <a:ea typeface="Amatic SC"/>
                <a:cs typeface="Amatic SC"/>
                <a:sym typeface="Amatic SC"/>
              </a:rPr>
              <a:t>xylella fastidiosa           batterio che vive all’interno dei vasi linfatici della pianta.</a:t>
            </a:r>
            <a:endParaRPr sz="2000" b="1">
              <a:highlight>
                <a:srgbClr val="6AA84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6215075" y="2214575"/>
            <a:ext cx="348300" cy="13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423400" y="4582625"/>
            <a:ext cx="2743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i="1">
                <a:latin typeface="Amatic SC"/>
                <a:ea typeface="Amatic SC"/>
                <a:cs typeface="Amatic SC"/>
                <a:sym typeface="Amatic SC"/>
              </a:rPr>
              <a:t>alberi colpiti da xylella fastidiosa.</a:t>
            </a:r>
            <a:endParaRPr sz="1800" b="1" i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750" y="2987175"/>
            <a:ext cx="2839350" cy="1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>
                <a:latin typeface="Amatic SC"/>
                <a:ea typeface="Amatic SC"/>
                <a:cs typeface="Amatic SC"/>
                <a:sym typeface="Amatic SC"/>
              </a:rPr>
              <a:t>varietà d’olive...</a:t>
            </a:r>
            <a:endParaRPr b="1" i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4538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si dividono in olive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da mensa 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e olive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da olio.</a:t>
            </a:r>
            <a:endParaRPr sz="2000" b="1">
              <a:highlight>
                <a:srgbClr val="FFD966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possono essere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verdi o nere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❏"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un’oliva può essere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più o meno amara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; l’amaro è dato dai </a:t>
            </a:r>
            <a:r>
              <a:rPr lang="it" sz="2000" b="1">
                <a:highlight>
                  <a:srgbClr val="F1C232"/>
                </a:highlight>
                <a:latin typeface="Amatic SC"/>
                <a:ea typeface="Amatic SC"/>
                <a:cs typeface="Amatic SC"/>
                <a:sym typeface="Amatic SC"/>
              </a:rPr>
              <a:t>polifenoli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. l’oliva da tavola per combattere il sapore amaro deve subire un trattamento con acqua, sale, aceto e spezie varie detta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salamoia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4832400" y="1584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❏"/>
            </a:pPr>
            <a:r>
              <a:rPr lang="it" sz="2400" b="1">
                <a:latin typeface="Amatic SC"/>
                <a:ea typeface="Amatic SC"/>
                <a:cs typeface="Amatic SC"/>
                <a:sym typeface="Amatic SC"/>
              </a:rPr>
              <a:t>varietà di olive dell’umbria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Amatic SC"/>
              <a:buChar char="●"/>
            </a:pPr>
            <a:r>
              <a:rPr lang="it" sz="24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primarie: il muraiolo, il leccino, il frantoio, il pendolino.( si trovano in tutta la regione).</a:t>
            </a:r>
            <a:endParaRPr sz="2400" b="1">
              <a:highlight>
                <a:srgbClr val="FFD966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●"/>
            </a:pPr>
            <a:r>
              <a:rPr lang="it" sz="24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secondarie: il san felice (che si trovano solo in aree specifiche).</a:t>
            </a:r>
            <a:endParaRPr sz="2400" b="1">
              <a:highlight>
                <a:srgbClr val="FFD966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88725" y="698625"/>
            <a:ext cx="227400" cy="6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422" y="3581400"/>
            <a:ext cx="2584579" cy="145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-1412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>
                <a:latin typeface="Amatic SC"/>
                <a:ea typeface="Amatic SC"/>
                <a:cs typeface="Amatic SC"/>
                <a:sym typeface="Amatic SC"/>
              </a:rPr>
              <a:t>filiera produttiva dell’olio d’oliva...</a:t>
            </a:r>
            <a:endParaRPr b="1" i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615625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in fase di produzione primaria, l’estrazione dell’olio avviene in base alle seguenti fasi: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 le olive vengono pesate e in seguito sottoposte al lavaggio. </a:t>
            </a:r>
            <a:endParaRPr sz="2000" b="1">
              <a:highlight>
                <a:srgbClr val="FFD966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molitura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: le olive vengono sottoposte ad azione meccanica con la conseguente fuoriuscita dei succhi dell’oliva e di olio.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AutoNum type="arabicPeriod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gramolatura: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 consiste in un lento e continuo rimescolamento della pasta di olive e ha lo scopo di far formare gocce grandi di olio in grado di separarsi meglio dall’acqua.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832400" y="1606225"/>
            <a:ext cx="3999900" cy="3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4.   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estrazione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: consiste nella separazione del mosto d’olio dalla sansa, quella parte solida costituita dai frammenti di nocciolo, dalle buccette e dai frammenti di polpa.   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5.  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 separazione dell’olio dall’acqua: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 il mosto d’olio ottenuto dall’estrazione contiene una quantità residua d’acqua che viene separata per effetto della differente densità dei due liquidi attraverso la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decantazione,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 o la </a:t>
            </a: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centrifugazione.</a:t>
            </a:r>
            <a:endParaRPr sz="2000" b="1">
              <a:highlight>
                <a:srgbClr val="FFD966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800" y="133350"/>
            <a:ext cx="2442499" cy="14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Amatic SC"/>
                <a:ea typeface="Amatic SC"/>
                <a:cs typeface="Amatic SC"/>
                <a:sym typeface="Amatic SC"/>
              </a:rPr>
              <a:t>tipologie di olio d’oliva...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0728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●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olio extravergine d’oliva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: ottenuto esclusivamente dalle olive e possiede la migliore qualità.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●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olio di oliva vergine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: simile all’extravergine ma caratteristiche qualitative inferiori.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●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olio di oliva: 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composto da olio di oliva raffinati e da oli di oliva vergini.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matic SC"/>
              <a:buChar char="●"/>
            </a:pPr>
            <a:r>
              <a:rPr lang="it" sz="2000" b="1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olio di sansa d’oliva</a:t>
            </a:r>
            <a:r>
              <a:rPr lang="it" sz="2000" b="1">
                <a:latin typeface="Amatic SC"/>
                <a:ea typeface="Amatic SC"/>
                <a:cs typeface="Amatic SC"/>
                <a:sym typeface="Amatic SC"/>
              </a:rPr>
              <a:t>: composto da olio di sansa raffinato con l’aggiunta di una piccola parte di olio vergine.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775" y="1225225"/>
            <a:ext cx="4490675" cy="32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Presentazione su schermo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Amatic SC</vt:lpstr>
      <vt:lpstr>Open Sans</vt:lpstr>
      <vt:lpstr>Economica</vt:lpstr>
      <vt:lpstr>Arial</vt:lpstr>
      <vt:lpstr>Luxe</vt:lpstr>
      <vt:lpstr>Presentazione standard di PowerPoint</vt:lpstr>
      <vt:lpstr>coltivazione dell’olivo...</vt:lpstr>
      <vt:lpstr>Presentazione standard di PowerPoint</vt:lpstr>
      <vt:lpstr>varietà d’olive...</vt:lpstr>
      <vt:lpstr>filiera produttiva dell’olio d’oliva...</vt:lpstr>
      <vt:lpstr>tipologie di olio d’oliva...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1</cp:revision>
  <dcterms:modified xsi:type="dcterms:W3CDTF">2020-11-25T18:36:03Z</dcterms:modified>
</cp:coreProperties>
</file>