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CDC1B-678F-47A0-99C2-A826063ACE8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D63FC47-E6DB-4676-B5D9-177963C4E7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600" b="0" i="0" dirty="0"/>
            <a:t>Come già anticipato l’albero di olivo è molto </a:t>
          </a:r>
          <a:r>
            <a:rPr lang="it-IT" sz="1600" b="1" i="0" dirty="0"/>
            <a:t>adattabile</a:t>
          </a:r>
          <a:r>
            <a:rPr lang="it-IT" sz="1600" b="0" i="0" dirty="0"/>
            <a:t> rispetto al tipo di terreno e può vivere anche in suoli aridi o poveri.</a:t>
          </a:r>
          <a:endParaRPr lang="en-US" sz="1600" dirty="0"/>
        </a:p>
      </dgm:t>
    </dgm:pt>
    <dgm:pt modelId="{614F9A1B-AC78-4E6F-80E5-BD84440D4CEA}" type="parTrans" cxnId="{49F67840-1069-49FF-9FA6-B40BD306AC23}">
      <dgm:prSet/>
      <dgm:spPr/>
      <dgm:t>
        <a:bodyPr/>
        <a:lstStyle/>
        <a:p>
          <a:endParaRPr lang="en-US"/>
        </a:p>
      </dgm:t>
    </dgm:pt>
    <dgm:pt modelId="{2985AD9C-3D58-4691-9437-42429DA0B41B}" type="sibTrans" cxnId="{49F67840-1069-49FF-9FA6-B40BD306AC23}">
      <dgm:prSet/>
      <dgm:spPr/>
      <dgm:t>
        <a:bodyPr/>
        <a:lstStyle/>
        <a:p>
          <a:endParaRPr lang="en-US"/>
        </a:p>
      </dgm:t>
    </dgm:pt>
    <dgm:pt modelId="{821FE6FE-8297-4313-B4B2-D65BB19F1A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600" b="0" i="0" dirty="0"/>
            <a:t>Nell’ottica di ottenere un buon risultato di produzione l’intervento sul suolo è importante.</a:t>
          </a:r>
          <a:endParaRPr lang="en-US" sz="1600" dirty="0"/>
        </a:p>
      </dgm:t>
    </dgm:pt>
    <dgm:pt modelId="{1E72464E-2986-4213-9A35-E9FDF75D3CA5}" type="parTrans" cxnId="{784CF5E6-560C-451D-8313-6D9E7715CA13}">
      <dgm:prSet/>
      <dgm:spPr/>
      <dgm:t>
        <a:bodyPr/>
        <a:lstStyle/>
        <a:p>
          <a:endParaRPr lang="en-US"/>
        </a:p>
      </dgm:t>
    </dgm:pt>
    <dgm:pt modelId="{4C1F27BC-AA11-4EF9-B199-7495DE37508C}" type="sibTrans" cxnId="{784CF5E6-560C-451D-8313-6D9E7715CA13}">
      <dgm:prSet/>
      <dgm:spPr/>
      <dgm:t>
        <a:bodyPr/>
        <a:lstStyle/>
        <a:p>
          <a:endParaRPr lang="en-US"/>
        </a:p>
      </dgm:t>
    </dgm:pt>
    <dgm:pt modelId="{F29E055B-2222-4462-8841-DD9F4F09A9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600" b="0" i="0" dirty="0"/>
            <a:t>I fattori in gioco sono diversi e riguardano la relazione tra pianta e terreno: lo sviluppo di un apparato radicale armonico, l’instaurarsi di scambi gassosi adeguati, una buona ritenzione idrica, una dotazione di sostanza organica, un’attività microbiologica equilibrata.</a:t>
          </a:r>
          <a:endParaRPr lang="en-US" sz="1600" dirty="0"/>
        </a:p>
      </dgm:t>
    </dgm:pt>
    <dgm:pt modelId="{E30D3F57-EAAB-4C46-8CE1-64CD5E2A661F}" type="parTrans" cxnId="{0B918E8A-DBC1-4DA8-9925-B9CE433B02A4}">
      <dgm:prSet/>
      <dgm:spPr/>
      <dgm:t>
        <a:bodyPr/>
        <a:lstStyle/>
        <a:p>
          <a:endParaRPr lang="en-US"/>
        </a:p>
      </dgm:t>
    </dgm:pt>
    <dgm:pt modelId="{85267105-DF96-4B94-AF30-E7FD5C7540D6}" type="sibTrans" cxnId="{0B918E8A-DBC1-4DA8-9925-B9CE433B02A4}">
      <dgm:prSet/>
      <dgm:spPr/>
      <dgm:t>
        <a:bodyPr/>
        <a:lstStyle/>
        <a:p>
          <a:endParaRPr lang="en-US"/>
        </a:p>
      </dgm:t>
    </dgm:pt>
    <dgm:pt modelId="{D3A2F36B-CE15-4D6D-BB92-9AAC817369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600" b="0" i="0" dirty="0"/>
            <a:t>Per garantire tutto questo serve un </a:t>
          </a:r>
          <a:r>
            <a:rPr lang="it-IT" sz="1600" b="1" i="0" dirty="0"/>
            <a:t>terreno sciolto</a:t>
          </a:r>
          <a:r>
            <a:rPr lang="it-IT" sz="1600" b="0" i="0" dirty="0"/>
            <a:t> e non asfittico, evitare il compattamento del suolo è molto importante e per farlo occorre ridurre al massimo le lavorazioni ed effettuarle sempre su terreno asciutto e in tempera.</a:t>
          </a:r>
          <a:endParaRPr lang="en-US" sz="1600" dirty="0"/>
        </a:p>
      </dgm:t>
    </dgm:pt>
    <dgm:pt modelId="{27A456C0-D4CF-4841-A8FE-C36EA3F1AEE2}" type="parTrans" cxnId="{E3BAB2D0-73D8-43C9-B9AA-BB7790DDB3C8}">
      <dgm:prSet/>
      <dgm:spPr/>
      <dgm:t>
        <a:bodyPr/>
        <a:lstStyle/>
        <a:p>
          <a:endParaRPr lang="en-US"/>
        </a:p>
      </dgm:t>
    </dgm:pt>
    <dgm:pt modelId="{7A855016-01E4-4A9A-8687-B513594942E0}" type="sibTrans" cxnId="{E3BAB2D0-73D8-43C9-B9AA-BB7790DDB3C8}">
      <dgm:prSet/>
      <dgm:spPr/>
      <dgm:t>
        <a:bodyPr/>
        <a:lstStyle/>
        <a:p>
          <a:endParaRPr lang="en-US"/>
        </a:p>
      </dgm:t>
    </dgm:pt>
    <dgm:pt modelId="{DE5C9066-54AB-42AB-8AB8-A6985587E88A}" type="pres">
      <dgm:prSet presAssocID="{8E5CDC1B-678F-47A0-99C2-A826063ACE8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5574FD3-EF82-43A3-BA2E-2E559CAD68DE}" type="pres">
      <dgm:prSet presAssocID="{3D63FC47-E6DB-4676-B5D9-177963C4E784}" presName="compNode" presStyleCnt="0"/>
      <dgm:spPr/>
    </dgm:pt>
    <dgm:pt modelId="{C88B16DA-E8FF-4450-8715-C316080A621F}" type="pres">
      <dgm:prSet presAssocID="{3D63FC47-E6DB-4676-B5D9-177963C4E78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Pianta"/>
        </a:ext>
      </dgm:extLst>
    </dgm:pt>
    <dgm:pt modelId="{3D923174-FD0F-4E52-9BBA-B261ABC5EBD4}" type="pres">
      <dgm:prSet presAssocID="{3D63FC47-E6DB-4676-B5D9-177963C4E784}" presName="spaceRect" presStyleCnt="0"/>
      <dgm:spPr/>
    </dgm:pt>
    <dgm:pt modelId="{776A765E-159B-4A0B-A38B-9C5388E8449A}" type="pres">
      <dgm:prSet presAssocID="{3D63FC47-E6DB-4676-B5D9-177963C4E784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428770FF-96F0-482C-9188-9CD4A7B5DE49}" type="pres">
      <dgm:prSet presAssocID="{2985AD9C-3D58-4691-9437-42429DA0B41B}" presName="sibTrans" presStyleCnt="0"/>
      <dgm:spPr/>
    </dgm:pt>
    <dgm:pt modelId="{8DC8A7F2-A601-47D1-B283-B39CAA8A2CC0}" type="pres">
      <dgm:prSet presAssocID="{821FE6FE-8297-4313-B4B2-D65BB19F1A65}" presName="compNode" presStyleCnt="0"/>
      <dgm:spPr/>
    </dgm:pt>
    <dgm:pt modelId="{D4025591-47AA-4946-AAA6-E482C48C10C4}" type="pres">
      <dgm:prSet presAssocID="{821FE6FE-8297-4313-B4B2-D65BB19F1A6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Scienziato"/>
        </a:ext>
      </dgm:extLst>
    </dgm:pt>
    <dgm:pt modelId="{5C832E04-3C91-44FA-A43C-6357B5D87C10}" type="pres">
      <dgm:prSet presAssocID="{821FE6FE-8297-4313-B4B2-D65BB19F1A65}" presName="spaceRect" presStyleCnt="0"/>
      <dgm:spPr/>
    </dgm:pt>
    <dgm:pt modelId="{3B91609E-E325-4198-B024-5A8D1AE2CC02}" type="pres">
      <dgm:prSet presAssocID="{821FE6FE-8297-4313-B4B2-D65BB19F1A65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DB43FCD0-9343-46E4-8CDB-6D229F335265}" type="pres">
      <dgm:prSet presAssocID="{4C1F27BC-AA11-4EF9-B199-7495DE37508C}" presName="sibTrans" presStyleCnt="0"/>
      <dgm:spPr/>
    </dgm:pt>
    <dgm:pt modelId="{758B0795-3B50-4B4F-BB0F-A8E4D342F6E7}" type="pres">
      <dgm:prSet presAssocID="{F29E055B-2222-4462-8841-DD9F4F09A9BB}" presName="compNode" presStyleCnt="0"/>
      <dgm:spPr/>
    </dgm:pt>
    <dgm:pt modelId="{CC336FAF-CD17-4372-9ABF-A2D14A66E092}" type="pres">
      <dgm:prSet presAssocID="{F29E055B-2222-4462-8841-DD9F4F09A9B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71FF8C36-90D4-4807-A8CB-BB2ADA73CB14}" type="pres">
      <dgm:prSet presAssocID="{F29E055B-2222-4462-8841-DD9F4F09A9BB}" presName="spaceRect" presStyleCnt="0"/>
      <dgm:spPr/>
    </dgm:pt>
    <dgm:pt modelId="{8C9E7CA6-149A-4D44-9216-78275878ACFD}" type="pres">
      <dgm:prSet presAssocID="{F29E055B-2222-4462-8841-DD9F4F09A9BB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7A31C6F8-553B-4FDC-9E5C-96B05098C15C}" type="pres">
      <dgm:prSet presAssocID="{85267105-DF96-4B94-AF30-E7FD5C7540D6}" presName="sibTrans" presStyleCnt="0"/>
      <dgm:spPr/>
    </dgm:pt>
    <dgm:pt modelId="{613ED47A-679F-4AD5-BCD8-0C246064808A}" type="pres">
      <dgm:prSet presAssocID="{D3A2F36B-CE15-4D6D-BB92-9AAC81736956}" presName="compNode" presStyleCnt="0"/>
      <dgm:spPr/>
    </dgm:pt>
    <dgm:pt modelId="{F8B26FA1-7258-45EB-B6AC-6F91B9BB4D1D}" type="pres">
      <dgm:prSet presAssocID="{D3A2F36B-CE15-4D6D-BB92-9AAC8173695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58D90E30-4821-476C-9526-A3C08F57BA6D}" type="pres">
      <dgm:prSet presAssocID="{D3A2F36B-CE15-4D6D-BB92-9AAC81736956}" presName="spaceRect" presStyleCnt="0"/>
      <dgm:spPr/>
    </dgm:pt>
    <dgm:pt modelId="{F953A22E-51EB-4EDA-8D62-99F3BB1B21CD}" type="pres">
      <dgm:prSet presAssocID="{D3A2F36B-CE15-4D6D-BB92-9AAC81736956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D7A6CFB-15C7-409E-96A6-5E0EDBE2D795}" type="presOf" srcId="{D3A2F36B-CE15-4D6D-BB92-9AAC81736956}" destId="{F953A22E-51EB-4EDA-8D62-99F3BB1B21CD}" srcOrd="0" destOrd="0" presId="urn:microsoft.com/office/officeart/2018/2/layout/IconLabelList"/>
    <dgm:cxn modelId="{0B918E8A-DBC1-4DA8-9925-B9CE433B02A4}" srcId="{8E5CDC1B-678F-47A0-99C2-A826063ACE84}" destId="{F29E055B-2222-4462-8841-DD9F4F09A9BB}" srcOrd="2" destOrd="0" parTransId="{E30D3F57-EAAB-4C46-8CE1-64CD5E2A661F}" sibTransId="{85267105-DF96-4B94-AF30-E7FD5C7540D6}"/>
    <dgm:cxn modelId="{49F67840-1069-49FF-9FA6-B40BD306AC23}" srcId="{8E5CDC1B-678F-47A0-99C2-A826063ACE84}" destId="{3D63FC47-E6DB-4676-B5D9-177963C4E784}" srcOrd="0" destOrd="0" parTransId="{614F9A1B-AC78-4E6F-80E5-BD84440D4CEA}" sibTransId="{2985AD9C-3D58-4691-9437-42429DA0B41B}"/>
    <dgm:cxn modelId="{4F891ECD-7BC0-4FDD-8E3A-C5C76AB9AED2}" type="presOf" srcId="{F29E055B-2222-4462-8841-DD9F4F09A9BB}" destId="{8C9E7CA6-149A-4D44-9216-78275878ACFD}" srcOrd="0" destOrd="0" presId="urn:microsoft.com/office/officeart/2018/2/layout/IconLabelList"/>
    <dgm:cxn modelId="{E3BAB2D0-73D8-43C9-B9AA-BB7790DDB3C8}" srcId="{8E5CDC1B-678F-47A0-99C2-A826063ACE84}" destId="{D3A2F36B-CE15-4D6D-BB92-9AAC81736956}" srcOrd="3" destOrd="0" parTransId="{27A456C0-D4CF-4841-A8FE-C36EA3F1AEE2}" sibTransId="{7A855016-01E4-4A9A-8687-B513594942E0}"/>
    <dgm:cxn modelId="{784CF5E6-560C-451D-8313-6D9E7715CA13}" srcId="{8E5CDC1B-678F-47A0-99C2-A826063ACE84}" destId="{821FE6FE-8297-4313-B4B2-D65BB19F1A65}" srcOrd="1" destOrd="0" parTransId="{1E72464E-2986-4213-9A35-E9FDF75D3CA5}" sibTransId="{4C1F27BC-AA11-4EF9-B199-7495DE37508C}"/>
    <dgm:cxn modelId="{ADBE41BC-8323-4AF7-887F-38D1431BBEDC}" type="presOf" srcId="{3D63FC47-E6DB-4676-B5D9-177963C4E784}" destId="{776A765E-159B-4A0B-A38B-9C5388E8449A}" srcOrd="0" destOrd="0" presId="urn:microsoft.com/office/officeart/2018/2/layout/IconLabelList"/>
    <dgm:cxn modelId="{838F6978-D2FA-489D-B9E6-148B654B6277}" type="presOf" srcId="{8E5CDC1B-678F-47A0-99C2-A826063ACE84}" destId="{DE5C9066-54AB-42AB-8AB8-A6985587E88A}" srcOrd="0" destOrd="0" presId="urn:microsoft.com/office/officeart/2018/2/layout/IconLabelList"/>
    <dgm:cxn modelId="{291A5F9A-920A-4907-90EA-8634E5622041}" type="presOf" srcId="{821FE6FE-8297-4313-B4B2-D65BB19F1A65}" destId="{3B91609E-E325-4198-B024-5A8D1AE2CC02}" srcOrd="0" destOrd="0" presId="urn:microsoft.com/office/officeart/2018/2/layout/IconLabelList"/>
    <dgm:cxn modelId="{D77843E9-060D-4832-B21D-CD22B00EE958}" type="presParOf" srcId="{DE5C9066-54AB-42AB-8AB8-A6985587E88A}" destId="{55574FD3-EF82-43A3-BA2E-2E559CAD68DE}" srcOrd="0" destOrd="0" presId="urn:microsoft.com/office/officeart/2018/2/layout/IconLabelList"/>
    <dgm:cxn modelId="{7E067D83-BB7B-4805-9F58-FAB38CFE2E28}" type="presParOf" srcId="{55574FD3-EF82-43A3-BA2E-2E559CAD68DE}" destId="{C88B16DA-E8FF-4450-8715-C316080A621F}" srcOrd="0" destOrd="0" presId="urn:microsoft.com/office/officeart/2018/2/layout/IconLabelList"/>
    <dgm:cxn modelId="{2A8841B8-0934-442C-BE8D-D27DEB93F4EF}" type="presParOf" srcId="{55574FD3-EF82-43A3-BA2E-2E559CAD68DE}" destId="{3D923174-FD0F-4E52-9BBA-B261ABC5EBD4}" srcOrd="1" destOrd="0" presId="urn:microsoft.com/office/officeart/2018/2/layout/IconLabelList"/>
    <dgm:cxn modelId="{845902D9-F2A4-4077-87A9-27D23856821B}" type="presParOf" srcId="{55574FD3-EF82-43A3-BA2E-2E559CAD68DE}" destId="{776A765E-159B-4A0B-A38B-9C5388E8449A}" srcOrd="2" destOrd="0" presId="urn:microsoft.com/office/officeart/2018/2/layout/IconLabelList"/>
    <dgm:cxn modelId="{E4E132BA-A51F-49FF-90DE-54725B9CE89E}" type="presParOf" srcId="{DE5C9066-54AB-42AB-8AB8-A6985587E88A}" destId="{428770FF-96F0-482C-9188-9CD4A7B5DE49}" srcOrd="1" destOrd="0" presId="urn:microsoft.com/office/officeart/2018/2/layout/IconLabelList"/>
    <dgm:cxn modelId="{8072A167-C2CB-4A32-A0E2-4A51780EAC4A}" type="presParOf" srcId="{DE5C9066-54AB-42AB-8AB8-A6985587E88A}" destId="{8DC8A7F2-A601-47D1-B283-B39CAA8A2CC0}" srcOrd="2" destOrd="0" presId="urn:microsoft.com/office/officeart/2018/2/layout/IconLabelList"/>
    <dgm:cxn modelId="{A142409D-F43C-414C-AE6B-CA7D279ADB62}" type="presParOf" srcId="{8DC8A7F2-A601-47D1-B283-B39CAA8A2CC0}" destId="{D4025591-47AA-4946-AAA6-E482C48C10C4}" srcOrd="0" destOrd="0" presId="urn:microsoft.com/office/officeart/2018/2/layout/IconLabelList"/>
    <dgm:cxn modelId="{34035B3C-9E09-4E6C-8C3E-E2EA8C418913}" type="presParOf" srcId="{8DC8A7F2-A601-47D1-B283-B39CAA8A2CC0}" destId="{5C832E04-3C91-44FA-A43C-6357B5D87C10}" srcOrd="1" destOrd="0" presId="urn:microsoft.com/office/officeart/2018/2/layout/IconLabelList"/>
    <dgm:cxn modelId="{AF8F20EB-577A-409D-942A-A34EF3278CC9}" type="presParOf" srcId="{8DC8A7F2-A601-47D1-B283-B39CAA8A2CC0}" destId="{3B91609E-E325-4198-B024-5A8D1AE2CC02}" srcOrd="2" destOrd="0" presId="urn:microsoft.com/office/officeart/2018/2/layout/IconLabelList"/>
    <dgm:cxn modelId="{8EE0CA1D-C3EF-48D1-940B-70BA2B5C04C9}" type="presParOf" srcId="{DE5C9066-54AB-42AB-8AB8-A6985587E88A}" destId="{DB43FCD0-9343-46E4-8CDB-6D229F335265}" srcOrd="3" destOrd="0" presId="urn:microsoft.com/office/officeart/2018/2/layout/IconLabelList"/>
    <dgm:cxn modelId="{C72FD807-CF67-460A-8B41-CF5A3AB998B5}" type="presParOf" srcId="{DE5C9066-54AB-42AB-8AB8-A6985587E88A}" destId="{758B0795-3B50-4B4F-BB0F-A8E4D342F6E7}" srcOrd="4" destOrd="0" presId="urn:microsoft.com/office/officeart/2018/2/layout/IconLabelList"/>
    <dgm:cxn modelId="{CE0F868E-6A09-4A63-88BD-48BDE53766B6}" type="presParOf" srcId="{758B0795-3B50-4B4F-BB0F-A8E4D342F6E7}" destId="{CC336FAF-CD17-4372-9ABF-A2D14A66E092}" srcOrd="0" destOrd="0" presId="urn:microsoft.com/office/officeart/2018/2/layout/IconLabelList"/>
    <dgm:cxn modelId="{A7B1AAF7-B587-4732-9D14-2459BB5F9CE0}" type="presParOf" srcId="{758B0795-3B50-4B4F-BB0F-A8E4D342F6E7}" destId="{71FF8C36-90D4-4807-A8CB-BB2ADA73CB14}" srcOrd="1" destOrd="0" presId="urn:microsoft.com/office/officeart/2018/2/layout/IconLabelList"/>
    <dgm:cxn modelId="{6D3FED50-3186-47ED-A347-A768310E101A}" type="presParOf" srcId="{758B0795-3B50-4B4F-BB0F-A8E4D342F6E7}" destId="{8C9E7CA6-149A-4D44-9216-78275878ACFD}" srcOrd="2" destOrd="0" presId="urn:microsoft.com/office/officeart/2018/2/layout/IconLabelList"/>
    <dgm:cxn modelId="{4CE81CBD-DD76-45D9-98B3-8332A39BC9FA}" type="presParOf" srcId="{DE5C9066-54AB-42AB-8AB8-A6985587E88A}" destId="{7A31C6F8-553B-4FDC-9E5C-96B05098C15C}" srcOrd="5" destOrd="0" presId="urn:microsoft.com/office/officeart/2018/2/layout/IconLabelList"/>
    <dgm:cxn modelId="{FD424A13-058E-46B7-A01E-510B044E82EC}" type="presParOf" srcId="{DE5C9066-54AB-42AB-8AB8-A6985587E88A}" destId="{613ED47A-679F-4AD5-BCD8-0C246064808A}" srcOrd="6" destOrd="0" presId="urn:microsoft.com/office/officeart/2018/2/layout/IconLabelList"/>
    <dgm:cxn modelId="{2015A82D-CBDC-4EF5-B451-4C4D9CE34CFF}" type="presParOf" srcId="{613ED47A-679F-4AD5-BCD8-0C246064808A}" destId="{F8B26FA1-7258-45EB-B6AC-6F91B9BB4D1D}" srcOrd="0" destOrd="0" presId="urn:microsoft.com/office/officeart/2018/2/layout/IconLabelList"/>
    <dgm:cxn modelId="{0D7F9FCD-35E4-46EC-87A4-B544B722E796}" type="presParOf" srcId="{613ED47A-679F-4AD5-BCD8-0C246064808A}" destId="{58D90E30-4821-476C-9526-A3C08F57BA6D}" srcOrd="1" destOrd="0" presId="urn:microsoft.com/office/officeart/2018/2/layout/IconLabelList"/>
    <dgm:cxn modelId="{8422F663-6662-4738-8AA4-A72A2EEB709A}" type="presParOf" srcId="{613ED47A-679F-4AD5-BCD8-0C246064808A}" destId="{F953A22E-51EB-4EDA-8D62-99F3BB1B21C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B16DA-E8FF-4450-8715-C316080A621F}">
      <dsp:nvSpPr>
        <dsp:cNvPr id="0" name=""/>
        <dsp:cNvSpPr/>
      </dsp:nvSpPr>
      <dsp:spPr>
        <a:xfrm>
          <a:off x="687354" y="479667"/>
          <a:ext cx="918059" cy="9180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A765E-159B-4A0B-A38B-9C5388E8449A}">
      <dsp:nvSpPr>
        <dsp:cNvPr id="0" name=""/>
        <dsp:cNvSpPr/>
      </dsp:nvSpPr>
      <dsp:spPr>
        <a:xfrm>
          <a:off x="126318" y="2131463"/>
          <a:ext cx="2040132" cy="323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kern="1200" dirty="0"/>
            <a:t>Come già anticipato l’albero di olivo è molto </a:t>
          </a:r>
          <a:r>
            <a:rPr lang="it-IT" sz="1600" b="1" i="0" kern="1200" dirty="0"/>
            <a:t>adattabile</a:t>
          </a:r>
          <a:r>
            <a:rPr lang="it-IT" sz="1600" b="0" i="0" kern="1200" dirty="0"/>
            <a:t> rispetto al tipo di terreno e può vivere anche in suoli aridi o poveri.</a:t>
          </a:r>
          <a:endParaRPr lang="en-US" sz="1600" kern="1200" dirty="0"/>
        </a:p>
      </dsp:txBody>
      <dsp:txXfrm>
        <a:off x="126318" y="2131463"/>
        <a:ext cx="2040132" cy="3239436"/>
      </dsp:txXfrm>
    </dsp:sp>
    <dsp:sp modelId="{D4025591-47AA-4946-AAA6-E482C48C10C4}">
      <dsp:nvSpPr>
        <dsp:cNvPr id="0" name=""/>
        <dsp:cNvSpPr/>
      </dsp:nvSpPr>
      <dsp:spPr>
        <a:xfrm>
          <a:off x="3084509" y="479667"/>
          <a:ext cx="918059" cy="9180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1609E-E325-4198-B024-5A8D1AE2CC02}">
      <dsp:nvSpPr>
        <dsp:cNvPr id="0" name=""/>
        <dsp:cNvSpPr/>
      </dsp:nvSpPr>
      <dsp:spPr>
        <a:xfrm>
          <a:off x="2523473" y="2131463"/>
          <a:ext cx="2040132" cy="323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kern="1200" dirty="0"/>
            <a:t>Nell’ottica di ottenere un buon risultato di produzione l’intervento sul suolo è importante.</a:t>
          </a:r>
          <a:endParaRPr lang="en-US" sz="1600" kern="1200" dirty="0"/>
        </a:p>
      </dsp:txBody>
      <dsp:txXfrm>
        <a:off x="2523473" y="2131463"/>
        <a:ext cx="2040132" cy="3239436"/>
      </dsp:txXfrm>
    </dsp:sp>
    <dsp:sp modelId="{CC336FAF-CD17-4372-9ABF-A2D14A66E092}">
      <dsp:nvSpPr>
        <dsp:cNvPr id="0" name=""/>
        <dsp:cNvSpPr/>
      </dsp:nvSpPr>
      <dsp:spPr>
        <a:xfrm>
          <a:off x="5481665" y="479667"/>
          <a:ext cx="918059" cy="9180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E7CA6-149A-4D44-9216-78275878ACFD}">
      <dsp:nvSpPr>
        <dsp:cNvPr id="0" name=""/>
        <dsp:cNvSpPr/>
      </dsp:nvSpPr>
      <dsp:spPr>
        <a:xfrm>
          <a:off x="4920629" y="2131463"/>
          <a:ext cx="2040132" cy="323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kern="1200" dirty="0"/>
            <a:t>I fattori in gioco sono diversi e riguardano la relazione tra pianta e terreno: lo sviluppo di un apparato radicale armonico, l’instaurarsi di scambi gassosi adeguati, una buona ritenzione idrica, una dotazione di sostanza organica, un’attività microbiologica equilibrata.</a:t>
          </a:r>
          <a:endParaRPr lang="en-US" sz="1600" kern="1200" dirty="0"/>
        </a:p>
      </dsp:txBody>
      <dsp:txXfrm>
        <a:off x="4920629" y="2131463"/>
        <a:ext cx="2040132" cy="3239436"/>
      </dsp:txXfrm>
    </dsp:sp>
    <dsp:sp modelId="{F8B26FA1-7258-45EB-B6AC-6F91B9BB4D1D}">
      <dsp:nvSpPr>
        <dsp:cNvPr id="0" name=""/>
        <dsp:cNvSpPr/>
      </dsp:nvSpPr>
      <dsp:spPr>
        <a:xfrm>
          <a:off x="7878820" y="479667"/>
          <a:ext cx="918059" cy="9180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3A22E-51EB-4EDA-8D62-99F3BB1B21CD}">
      <dsp:nvSpPr>
        <dsp:cNvPr id="0" name=""/>
        <dsp:cNvSpPr/>
      </dsp:nvSpPr>
      <dsp:spPr>
        <a:xfrm>
          <a:off x="7317784" y="2131463"/>
          <a:ext cx="2040132" cy="323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kern="1200" dirty="0"/>
            <a:t>Per garantire tutto questo serve un </a:t>
          </a:r>
          <a:r>
            <a:rPr lang="it-IT" sz="1600" b="1" i="0" kern="1200" dirty="0"/>
            <a:t>terreno sciolto</a:t>
          </a:r>
          <a:r>
            <a:rPr lang="it-IT" sz="1600" b="0" i="0" kern="1200" dirty="0"/>
            <a:t> e non asfittico, evitare il compattamento del suolo è molto importante e per farlo occorre ridurre al massimo le lavorazioni ed effettuarle sempre su terreno asciutto e in tempera.</a:t>
          </a:r>
          <a:endParaRPr lang="en-US" sz="1600" kern="1200" dirty="0"/>
        </a:p>
      </dsp:txBody>
      <dsp:txXfrm>
        <a:off x="7317784" y="2131463"/>
        <a:ext cx="2040132" cy="3239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DC00-BB05-4EE1-8DA1-38A7DC519F85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1470A-5653-4053-9FE8-80C70B848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75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1470A-5653-4053-9FE8-80C70B848DD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59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7021F1-738E-4533-9E55-52BC65E0C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73C5441-D616-4B9F-A367-7509A2C20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1D6AB6-4F56-4DA3-89A3-5CE10958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382-4B64-4C77-A704-441BF59BB8DF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2C22D4-27DD-4E33-8090-D0E747EE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56E75C-9FC5-49C5-A3F3-9F53D667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7C27-5E99-4B48-947F-98993BD0B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54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271DD3-B5D1-4112-8A68-B42D332B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18FF74-036A-4360-9767-20EAECEC7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3D505-DA29-476A-A65E-ED0E9AA9F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382-4B64-4C77-A704-441BF59BB8DF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CE3D3B-1A88-4F54-9C23-7E3CD465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222F27-6B5F-4B04-849D-435444FB4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7C27-5E99-4B48-947F-98993BD0B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18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E6D711A-D941-406F-8937-6BD4126BB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7F56952-CB99-44E0-ACBA-208E4B61E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E62B41-267F-4698-93FC-BF84564BF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382-4B64-4C77-A704-441BF59BB8DF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F1AD4C-0A1C-4FD2-9B84-C4582413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0AE01B-1F4A-48A8-B095-EEC62FC5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7C27-5E99-4B48-947F-98993BD0B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95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1F672E-14B0-424A-9566-1D102E93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B4C7B2-E49D-4F92-86AA-286468DA5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07976E-1B57-4E23-9236-60F9FA102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382-4B64-4C77-A704-441BF59BB8DF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C35759-E2ED-4E39-97CB-CD0A12EC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9D5357-19DE-4822-A2CD-84582BD2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7C27-5E99-4B48-947F-98993BD0B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00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C4BFD6-EB48-4557-A6D5-666DB245A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883A99-92E6-4542-9CD5-D9704CF51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DA50FB-7002-4992-B55D-2EE2A74E1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382-4B64-4C77-A704-441BF59BB8DF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E4A404-F402-4C5F-89E1-46934B79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C68BFE-8DDE-4243-939B-6C4CBA9D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7C27-5E99-4B48-947F-98993BD0B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61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9D17AA-4240-4FF5-B940-6DD734ABF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5B6197-4280-4984-AF8A-46C09F91F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00DCB9-4A52-444F-8A00-07C7F6C26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BB4FB9-D291-4011-8528-8523A687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382-4B64-4C77-A704-441BF59BB8DF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BD17EF-E204-4C88-9A79-AE6BA8218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C0AFDD-B80F-4CD5-BEE3-48F7ABAF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7C27-5E99-4B48-947F-98993BD0B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44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AC9B73-AF77-4CF4-9E4B-DF22C7E96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31E934-B969-4A1E-9E6A-EA8EF2D0B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0ED578-AD43-4E57-B1A1-E0D3EAEAD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B635BB9-7BC0-4FCE-A3CC-ADEB984C4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56F1D5-FECF-45F5-BF3F-BEC74C5D1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D1566E2-2AB1-4F5B-A4F3-9E29FB5A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382-4B64-4C77-A704-441BF59BB8DF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ECAF580-954D-44B4-8C54-ECF42D78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0F31046-CA55-4043-9929-4895067E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7C27-5E99-4B48-947F-98993BD0B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4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7901B9-F3BA-4040-8BBB-46876A5E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08A8AD6-4710-4951-8FBE-4716AC97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382-4B64-4C77-A704-441BF59BB8DF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C9DA5D0-8701-425B-96FA-C06A82FA2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3681228-2918-4C2C-8777-914FABB2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7C27-5E99-4B48-947F-98993BD0B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785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8633F16-8FA1-4045-AA50-2452EA94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382-4B64-4C77-A704-441BF59BB8DF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B26EB41-F772-4899-A586-09993CA72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1384B-759B-4FCD-8154-CFB93A9F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7C27-5E99-4B48-947F-98993BD0B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4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A49BDB-6F2E-4230-97C9-BDF7971B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C65698-655E-4F23-A033-F2CE5431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1B7942-4FD1-4F1A-A3D9-3BF3273C5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9148A8-A399-4A7E-B7D0-158925981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382-4B64-4C77-A704-441BF59BB8DF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BEDBA9-C8B2-4FAC-B717-FA5311A3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7E3BB5-17AC-4FC8-9260-8FC775F2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7C27-5E99-4B48-947F-98993BD0B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07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2B3FA-473A-427B-9ABD-828C7C0F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7FC6D9C-4E96-435C-A8E8-C1C2C6F37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BE0AD4-EF49-4D12-9EA3-B1440623D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B682177-6D79-4AFC-A26C-BA00E7256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382-4B64-4C77-A704-441BF59BB8DF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95943AD-FF61-4B82-A2BF-589A96E9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358453-885F-48D0-B90F-4483257E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7C27-5E99-4B48-947F-98993BD0B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63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D7B9D3B-1D8C-427F-909B-7D3870BE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ADD5B3-0AD0-48DB-A292-AA17D5B55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084C04-F987-411B-A025-D8F8F9A5F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D382-4B64-4C77-A704-441BF59BB8DF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2F3B36-9B4B-4EAE-83B8-6B850D470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4A3EAD-9745-48E9-8FF5-22B81159F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47C27-5E99-4B48-947F-98993BD0B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83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rtodacoltivare.it/frutti/cultivar-olivo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mela, cibo, frutta, tavolo&#10;&#10;Descrizione generata automaticamente">
            <a:extLst>
              <a:ext uri="{FF2B5EF4-FFF2-40B4-BE49-F238E27FC236}">
                <a16:creationId xmlns:a16="http://schemas.microsoft.com/office/drawing/2014/main" id="{F5F74242-1B85-4A52-ABDE-E6596B259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7" b="779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D19FF3A-4799-4C8E-B6BE-D2076D748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L’olio e le olive </a:t>
            </a:r>
          </a:p>
        </p:txBody>
      </p:sp>
    </p:spTree>
    <p:extLst>
      <p:ext uri="{BB962C8B-B14F-4D97-AF65-F5344CB8AC3E}">
        <p14:creationId xmlns:p14="http://schemas.microsoft.com/office/powerpoint/2010/main" val="1200533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9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erba, esterni, pianta, albero&#10;&#10;Descrizione generata automaticamente">
            <a:extLst>
              <a:ext uri="{FF2B5EF4-FFF2-40B4-BE49-F238E27FC236}">
                <a16:creationId xmlns:a16="http://schemas.microsoft.com/office/drawing/2014/main" id="{0ECFDA70-8339-4D41-8183-5F5479CE7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2" b="387"/>
          <a:stretch/>
        </p:blipFill>
        <p:spPr>
          <a:xfrm>
            <a:off x="3" y="-7"/>
            <a:ext cx="12191997" cy="6858000"/>
          </a:xfrm>
          <a:prstGeom prst="rect">
            <a:avLst/>
          </a:prstGeom>
        </p:spPr>
      </p:pic>
      <p:sp>
        <p:nvSpPr>
          <p:cNvPr id="42" name="Freeform 5">
            <a:extLst>
              <a:ext uri="{FF2B5EF4-FFF2-40B4-BE49-F238E27FC236}">
                <a16:creationId xmlns:a16="http://schemas.microsoft.com/office/drawing/2014/main" id="{261388EF-B4CE-4326-979A-2F53CED60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27777" y="343104"/>
            <a:ext cx="975050" cy="84050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Immagine 4" descr="Immagine che contiene pianta, albero, esterni, inpiedi&#10;&#10;Descrizione generata automaticamente">
            <a:extLst>
              <a:ext uri="{FF2B5EF4-FFF2-40B4-BE49-F238E27FC236}">
                <a16:creationId xmlns:a16="http://schemas.microsoft.com/office/drawing/2014/main" id="{E3720AD9-766D-4B96-AE9C-C4E24BD80E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9" r="-1" b="7159"/>
          <a:stretch/>
        </p:blipFill>
        <p:spPr>
          <a:xfrm>
            <a:off x="443660" y="832340"/>
            <a:ext cx="1570813" cy="1363363"/>
          </a:xfrm>
          <a:custGeom>
            <a:avLst/>
            <a:gdLst/>
            <a:ahLst/>
            <a:cxnLst/>
            <a:rect l="l" t="t" r="r" b="b"/>
            <a:pathLst>
              <a:path w="1570813" h="1363363">
                <a:moveTo>
                  <a:pt x="452248" y="0"/>
                </a:moveTo>
                <a:cubicBezTo>
                  <a:pt x="1118566" y="0"/>
                  <a:pt x="1118566" y="0"/>
                  <a:pt x="1118566" y="0"/>
                </a:cubicBezTo>
                <a:cubicBezTo>
                  <a:pt x="1160301" y="0"/>
                  <a:pt x="1200597" y="22535"/>
                  <a:pt x="1220745" y="59154"/>
                </a:cubicBezTo>
                <a:cubicBezTo>
                  <a:pt x="1554623" y="623936"/>
                  <a:pt x="1554623" y="623936"/>
                  <a:pt x="1554623" y="623936"/>
                </a:cubicBezTo>
                <a:cubicBezTo>
                  <a:pt x="1576210" y="659147"/>
                  <a:pt x="1576210" y="704217"/>
                  <a:pt x="1554623" y="739427"/>
                </a:cubicBezTo>
                <a:cubicBezTo>
                  <a:pt x="1220745" y="1304209"/>
                  <a:pt x="1220745" y="1304209"/>
                  <a:pt x="1220745" y="1304209"/>
                </a:cubicBezTo>
                <a:cubicBezTo>
                  <a:pt x="1200597" y="1340828"/>
                  <a:pt x="1160301" y="1363363"/>
                  <a:pt x="1118566" y="1363363"/>
                </a:cubicBezTo>
                <a:cubicBezTo>
                  <a:pt x="452248" y="1363363"/>
                  <a:pt x="452248" y="1363363"/>
                  <a:pt x="452248" y="1363363"/>
                </a:cubicBezTo>
                <a:cubicBezTo>
                  <a:pt x="409074" y="1363363"/>
                  <a:pt x="370218" y="1340828"/>
                  <a:pt x="348631" y="1304209"/>
                </a:cubicBezTo>
                <a:cubicBezTo>
                  <a:pt x="16191" y="739427"/>
                  <a:pt x="16191" y="739427"/>
                  <a:pt x="16191" y="739427"/>
                </a:cubicBezTo>
                <a:cubicBezTo>
                  <a:pt x="-5396" y="704217"/>
                  <a:pt x="-5396" y="659147"/>
                  <a:pt x="16191" y="623936"/>
                </a:cubicBezTo>
                <a:cubicBezTo>
                  <a:pt x="348631" y="59154"/>
                  <a:pt x="348631" y="59154"/>
                  <a:pt x="348631" y="59154"/>
                </a:cubicBezTo>
                <a:cubicBezTo>
                  <a:pt x="370218" y="22535"/>
                  <a:pt x="409074" y="0"/>
                  <a:pt x="452248" y="0"/>
                </a:cubicBezTo>
                <a:close/>
              </a:path>
            </a:pathLst>
          </a:custGeom>
          <a:ln w="63500">
            <a:solidFill>
              <a:schemeClr val="tx1">
                <a:alpha val="80000"/>
              </a:schemeClr>
            </a:solidFill>
          </a:ln>
        </p:spPr>
      </p:pic>
      <p:sp>
        <p:nvSpPr>
          <p:cNvPr id="44" name="Freeform 5">
            <a:extLst>
              <a:ext uri="{FF2B5EF4-FFF2-40B4-BE49-F238E27FC236}">
                <a16:creationId xmlns:a16="http://schemas.microsoft.com/office/drawing/2014/main" id="{1D917FAD-3240-4D3F-91A0-9571F75DC6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769451" y="970414"/>
            <a:ext cx="616956" cy="53182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1CF824-7E05-4412-A91E-5626EF224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936" y="2470248"/>
            <a:ext cx="9484235" cy="3052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300" b="0" i="0" u="none" strike="noStrike">
                <a:effectLst/>
                <a:latin typeface="Raleway"/>
              </a:rPr>
              <a:t>L’olivo rappresenta </a:t>
            </a:r>
            <a:r>
              <a:rPr lang="it-IT" sz="1300" b="1" i="0" u="none" strike="noStrike">
                <a:effectLst/>
                <a:latin typeface="Raleway"/>
              </a:rPr>
              <a:t>una delle maggiori colture in Italia meridionale</a:t>
            </a:r>
            <a:r>
              <a:rPr lang="it-IT" sz="1300" b="0" i="0" u="none" strike="noStrike">
                <a:effectLst/>
                <a:latin typeface="Raleway"/>
              </a:rPr>
              <a:t>, per la sua capacità di adattarsi alle condizioni di clima e terreno più svantaggiose.</a:t>
            </a:r>
          </a:p>
          <a:p>
            <a:pPr marL="0" indent="0">
              <a:buNone/>
            </a:pPr>
            <a:r>
              <a:rPr lang="it-IT" sz="1300" b="0" i="0" u="none" strike="noStrike">
                <a:effectLst/>
                <a:latin typeface="Raleway"/>
              </a:rPr>
              <a:t> Il clima mediterraneo è caratterizzato da estati molto calde e poco piovose, i suoli sono sempre più poveri di elementi nutritivi, ma anche in queste condizioni l’ulivo può produrre.</a:t>
            </a:r>
          </a:p>
          <a:p>
            <a:pPr marL="0" indent="0">
              <a:buNone/>
            </a:pPr>
            <a:r>
              <a:rPr lang="it-IT" sz="1300" b="0" i="0" u="none" strike="noStrike">
                <a:effectLst/>
                <a:latin typeface="Raleway"/>
              </a:rPr>
              <a:t>Dalle olive raccolte non si ricava semplicemente un frutto: tramite il frantoio si produce </a:t>
            </a:r>
            <a:r>
              <a:rPr lang="it-IT" sz="1300" b="1" i="0" u="none" strike="noStrike">
                <a:effectLst/>
                <a:latin typeface="Raleway"/>
              </a:rPr>
              <a:t>l’olio</a:t>
            </a:r>
            <a:r>
              <a:rPr lang="it-IT" sz="1300" b="0" i="0" u="none" strike="noStrike">
                <a:effectLst/>
                <a:latin typeface="Raleway"/>
              </a:rPr>
              <a:t>, quello extravergine prodotto in Italia è un risultato prezioso e rinomato in tutto il mondo.</a:t>
            </a:r>
          </a:p>
          <a:p>
            <a:pPr marL="0" indent="0">
              <a:buNone/>
            </a:pPr>
            <a:r>
              <a:rPr lang="it-IT" sz="1300" b="0" i="0" u="none" strike="noStrike">
                <a:effectLst/>
                <a:latin typeface="Raleway"/>
              </a:rPr>
              <a:t> L’ulivo viene tenuto non solo negli oliveti da produzione ma anche in semplici giardini privati e persino in vaso, per via del valore anche </a:t>
            </a:r>
            <a:r>
              <a:rPr lang="it-IT" sz="1300" b="1" i="0" u="none" strike="noStrike">
                <a:effectLst/>
                <a:latin typeface="Raleway"/>
              </a:rPr>
              <a:t>ornamentale</a:t>
            </a:r>
            <a:r>
              <a:rPr lang="it-IT" sz="1300" b="0" i="0" u="none" strike="noStrike">
                <a:effectLst/>
                <a:latin typeface="Raleway"/>
              </a:rPr>
              <a:t> che ha questa splendida pianta, se viene gestita con un minimo di cura nelle potature.</a:t>
            </a:r>
          </a:p>
          <a:p>
            <a:pPr marL="0" indent="0">
              <a:buNone/>
            </a:pPr>
            <a:r>
              <a:rPr lang="it-IT" sz="1300" b="0" i="0" u="none" strike="noStrike">
                <a:effectLst/>
                <a:latin typeface="Raleway"/>
              </a:rPr>
              <a:t>Nonostante sia una pianta </a:t>
            </a:r>
            <a:r>
              <a:rPr lang="it-IT" sz="1300" b="1" i="0" u="none" strike="noStrike">
                <a:effectLst/>
                <a:latin typeface="Raleway"/>
              </a:rPr>
              <a:t>molto resistente</a:t>
            </a:r>
            <a:r>
              <a:rPr lang="it-IT" sz="1300" b="0" i="0" u="none" strike="noStrike">
                <a:effectLst/>
                <a:latin typeface="Raleway"/>
              </a:rPr>
              <a:t> quest’albero richiede alcuni interventi di tecnica colturale, che hanno un ruolo decisivo nell’assicurare un’adeguata produttività dell’oliveto, soprattutto quando il clima è avverso.</a:t>
            </a:r>
          </a:p>
          <a:p>
            <a:pPr marL="0" indent="0">
              <a:buNone/>
            </a:pPr>
            <a:r>
              <a:rPr lang="it-IT" sz="1300" b="0" i="0" u="none" strike="noStrike">
                <a:effectLst/>
                <a:latin typeface="Raleway"/>
              </a:rPr>
              <a:t> Queste accortezze consistono prevalentemente in una adeguata </a:t>
            </a:r>
            <a:r>
              <a:rPr lang="it-IT" sz="1300" b="1" i="0" u="none" strike="noStrike">
                <a:effectLst/>
                <a:latin typeface="Raleway"/>
              </a:rPr>
              <a:t>gestione del suolo</a:t>
            </a:r>
            <a:r>
              <a:rPr lang="it-IT" sz="1300" b="0" i="0" u="none" strike="noStrike">
                <a:effectLst/>
                <a:latin typeface="Raleway"/>
              </a:rPr>
              <a:t> con apporto di sostanze nutritive, nella potatura, quando necessario nell’irrigazione e in un’adeguata difesa fitosanitaria.</a:t>
            </a:r>
          </a:p>
          <a:p>
            <a:endParaRPr lang="it-IT" sz="1300" dirty="0"/>
          </a:p>
        </p:txBody>
      </p:sp>
    </p:spTree>
    <p:extLst>
      <p:ext uri="{BB962C8B-B14F-4D97-AF65-F5344CB8AC3E}">
        <p14:creationId xmlns:p14="http://schemas.microsoft.com/office/powerpoint/2010/main" val="141120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3DC9A-77ED-411C-9B22-F645988AE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501" b="37249"/>
          <a:stretch/>
        </p:blipFill>
        <p:spPr>
          <a:xfrm>
            <a:off x="3" y="10"/>
            <a:ext cx="12191997" cy="68579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FA650C05-94EE-42DA-8EA2-123C28329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001065"/>
              </p:ext>
            </p:extLst>
          </p:nvPr>
        </p:nvGraphicFramePr>
        <p:xfrm>
          <a:off x="2210936" y="832334"/>
          <a:ext cx="9484235" cy="5850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3490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oliva&#10;&#10;Descrizione generata automaticamente">
            <a:extLst>
              <a:ext uri="{FF2B5EF4-FFF2-40B4-BE49-F238E27FC236}">
                <a16:creationId xmlns:a16="http://schemas.microsoft.com/office/drawing/2014/main" id="{3EFB2336-426C-44D4-B6EB-DD08B240DA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4" b="4335"/>
          <a:stretch/>
        </p:blipFill>
        <p:spPr>
          <a:xfrm>
            <a:off x="-4" y="-6"/>
            <a:ext cx="12192000" cy="6855958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AA167C-0954-4418-BED0-8BF3AC41F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1303506"/>
            <a:ext cx="4558309" cy="4750160"/>
          </a:xfrm>
        </p:spPr>
        <p:txBody>
          <a:bodyPr anchor="t">
            <a:noAutofit/>
          </a:bodyPr>
          <a:lstStyle/>
          <a:p>
            <a:r>
              <a:rPr lang="it-IT" sz="1800" b="0" i="0" u="none" strike="noStrike" dirty="0">
                <a:effectLst/>
                <a:latin typeface="Lato"/>
              </a:rPr>
              <a:t>La raccolta delle olive avviene </a:t>
            </a:r>
            <a:r>
              <a:rPr lang="it-IT" sz="1800" b="1" i="0" u="none" strike="noStrike" dirty="0">
                <a:effectLst/>
                <a:latin typeface="Lato"/>
              </a:rPr>
              <a:t>tra il mese di ottobre ed il mese di novembre</a:t>
            </a:r>
            <a:r>
              <a:rPr lang="it-IT" sz="1800" b="0" i="0" u="none" strike="noStrike" dirty="0">
                <a:effectLst/>
                <a:latin typeface="Lato"/>
              </a:rPr>
              <a:t>, quando le olive sono ancora verdi e conferiscono all’olio che se ne ricava un sapore fruttato.</a:t>
            </a:r>
          </a:p>
          <a:p>
            <a:r>
              <a:rPr lang="it-IT" sz="1800" b="0" i="0" u="none" strike="noStrike" dirty="0">
                <a:effectLst/>
                <a:latin typeface="Lato"/>
              </a:rPr>
              <a:t> Queste vengono raccolte con la massima attenzione e cura per preservare la loro integrità.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b="0" i="0" u="none" strike="noStrike" dirty="0">
                <a:effectLst/>
                <a:latin typeface="Lato"/>
              </a:rPr>
              <a:t>La raccolta viene effettuata per brucatura con l’ausilio di pettini elettrici, e per scuotitura attraverso uno scuotitore meccanico appositamente studiato per garantire la caduta dell’oliva su di una rete sospesa ed evitarne quindi il contatto con il terreno.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b="1" i="0" u="none" strike="noStrike" dirty="0">
                <a:effectLst/>
                <a:latin typeface="Lato"/>
              </a:rPr>
              <a:t>Una volta raccolte, le olive vengono trasportate, su casse ventilate, al frantoio e molite entro 24 ore dalla raccolta.</a:t>
            </a:r>
            <a:endParaRPr lang="it-IT" sz="1800" dirty="0"/>
          </a:p>
        </p:txBody>
      </p:sp>
      <p:sp>
        <p:nvSpPr>
          <p:cNvPr id="24" name="Oval 15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1217" y="267240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 descr="Immagine che contiene ciotola, cucchiaio, interni, zuppa&#10;&#10;Descrizione generata automaticamente">
            <a:extLst>
              <a:ext uri="{FF2B5EF4-FFF2-40B4-BE49-F238E27FC236}">
                <a16:creationId xmlns:a16="http://schemas.microsoft.com/office/drawing/2014/main" id="{9924AD6E-DF4B-4252-9ACE-F20C84C00D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r="36124"/>
          <a:stretch/>
        </p:blipFill>
        <p:spPr>
          <a:xfrm>
            <a:off x="5925809" y="283700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1" name="Immagine 10" descr="Immagine che contiene fiore, erba, sedendo, tavolo&#10;&#10;Descrizione generata automaticamente">
            <a:extLst>
              <a:ext uri="{FF2B5EF4-FFF2-40B4-BE49-F238E27FC236}">
                <a16:creationId xmlns:a16="http://schemas.microsoft.com/office/drawing/2014/main" id="{A03FCC4D-E95D-44DD-974D-CB3C9BBBF4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r="291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26" name="Freeform: Shape 19">
            <a:extLst>
              <a:ext uri="{FF2B5EF4-FFF2-40B4-BE49-F238E27FC236}">
                <a16:creationId xmlns:a16="http://schemas.microsoft.com/office/drawing/2014/main" id="{4BFC77B5-F38E-4A7D-80BD-C3A10B7177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4334" y="4032250"/>
            <a:ext cx="3227666" cy="2825750"/>
          </a:xfrm>
          <a:custGeom>
            <a:avLst/>
            <a:gdLst>
              <a:gd name="connsiteX0" fmla="*/ 1888600 w 3227666"/>
              <a:gd name="connsiteY0" fmla="*/ 0 h 2825750"/>
              <a:gd name="connsiteX1" fmla="*/ 3224042 w 3227666"/>
              <a:gd name="connsiteY1" fmla="*/ 553158 h 2825750"/>
              <a:gd name="connsiteX2" fmla="*/ 3227666 w 3227666"/>
              <a:gd name="connsiteY2" fmla="*/ 557146 h 2825750"/>
              <a:gd name="connsiteX3" fmla="*/ 3227666 w 3227666"/>
              <a:gd name="connsiteY3" fmla="*/ 2825750 h 2825750"/>
              <a:gd name="connsiteX4" fmla="*/ 250380 w 3227666"/>
              <a:gd name="connsiteY4" fmla="*/ 2825750 h 2825750"/>
              <a:gd name="connsiteX5" fmla="*/ 227944 w 3227666"/>
              <a:gd name="connsiteY5" fmla="*/ 2788819 h 2825750"/>
              <a:gd name="connsiteX6" fmla="*/ 0 w 3227666"/>
              <a:gd name="connsiteY6" fmla="*/ 1888600 h 2825750"/>
              <a:gd name="connsiteX7" fmla="*/ 1888600 w 3227666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7666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227666" y="557146"/>
                </a:lnTo>
                <a:lnTo>
                  <a:pt x="3227666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 descr="Immagine che contiene sedendo, tavolo, verde, erba&#10;&#10;Descrizione generata automaticamente">
            <a:extLst>
              <a:ext uri="{FF2B5EF4-FFF2-40B4-BE49-F238E27FC236}">
                <a16:creationId xmlns:a16="http://schemas.microsoft.com/office/drawing/2014/main" id="{BFB65F48-577B-4861-9588-F7D4ADE1BF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" r="14034"/>
          <a:stretch/>
        </p:blipFill>
        <p:spPr>
          <a:xfrm>
            <a:off x="9129290" y="4197216"/>
            <a:ext cx="3062710" cy="2660795"/>
          </a:xfrm>
          <a:custGeom>
            <a:avLst/>
            <a:gdLst/>
            <a:ahLst/>
            <a:cxnLst/>
            <a:rect l="l" t="t" r="r" b="b"/>
            <a:pathLst>
              <a:path w="3062710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062710" y="639308"/>
                </a:lnTo>
                <a:lnTo>
                  <a:pt x="3062710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2505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223A2A-3095-47AA-B943-B022CE56A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89" y="130629"/>
            <a:ext cx="10515600" cy="6027673"/>
          </a:xfrm>
        </p:spPr>
        <p:txBody>
          <a:bodyPr>
            <a:normAutofit/>
          </a:bodyPr>
          <a:lstStyle/>
          <a:p>
            <a:r>
              <a:rPr lang="it-IT" sz="3600" dirty="0">
                <a:cs typeface="Aharoni" panose="02010803020104030203" pitchFamily="2" charset="-79"/>
              </a:rPr>
              <a:t>Il ciclo della lavorazione delle olive si può riassumere in 7 fasi essenziali :</a:t>
            </a:r>
          </a:p>
          <a:p>
            <a:r>
              <a:rPr lang="it-IT" sz="3600" dirty="0">
                <a:cs typeface="Aharoni" panose="02010803020104030203" pitchFamily="2" charset="-79"/>
              </a:rPr>
              <a:t>Raccolta </a:t>
            </a:r>
          </a:p>
          <a:p>
            <a:r>
              <a:rPr lang="it-IT" sz="3600" dirty="0">
                <a:cs typeface="Aharoni" panose="02010803020104030203" pitchFamily="2" charset="-79"/>
              </a:rPr>
              <a:t>Lavaggio</a:t>
            </a:r>
          </a:p>
          <a:p>
            <a:r>
              <a:rPr lang="it-IT" sz="3600" dirty="0">
                <a:cs typeface="Aharoni" panose="02010803020104030203" pitchFamily="2" charset="-79"/>
              </a:rPr>
              <a:t>Frangitura </a:t>
            </a:r>
          </a:p>
          <a:p>
            <a:r>
              <a:rPr lang="it-IT" sz="3600" dirty="0">
                <a:cs typeface="Aharoni" panose="02010803020104030203" pitchFamily="2" charset="-79"/>
              </a:rPr>
              <a:t>Gramolatura </a:t>
            </a:r>
          </a:p>
          <a:p>
            <a:r>
              <a:rPr lang="it-IT" sz="3600" dirty="0">
                <a:cs typeface="Aharoni" panose="02010803020104030203" pitchFamily="2" charset="-79"/>
              </a:rPr>
              <a:t>Centrifugazione </a:t>
            </a:r>
          </a:p>
          <a:p>
            <a:r>
              <a:rPr lang="it-IT" sz="3600" dirty="0">
                <a:cs typeface="Aharoni" panose="02010803020104030203" pitchFamily="2" charset="-79"/>
              </a:rPr>
              <a:t>Stoccaggio</a:t>
            </a:r>
          </a:p>
          <a:p>
            <a:r>
              <a:rPr lang="it-IT" sz="3600" dirty="0">
                <a:cs typeface="Aharoni" panose="02010803020104030203" pitchFamily="2" charset="-79"/>
              </a:rPr>
              <a:t>Imbottigliamento </a:t>
            </a:r>
          </a:p>
        </p:txBody>
      </p:sp>
      <p:pic>
        <p:nvPicPr>
          <p:cNvPr id="5" name="Immagine 4" descr="Immagine che contiene esterni, erba, roccia, albero&#10;&#10;Descrizione generata automaticamente">
            <a:extLst>
              <a:ext uri="{FF2B5EF4-FFF2-40B4-BE49-F238E27FC236}">
                <a16:creationId xmlns:a16="http://schemas.microsoft.com/office/drawing/2014/main" id="{FB66DEBD-4297-44FC-979B-A839D2D2A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974" y="699698"/>
            <a:ext cx="2631268" cy="1605757"/>
          </a:xfrm>
          <a:prstGeom prst="rect">
            <a:avLst/>
          </a:prstGeom>
        </p:spPr>
      </p:pic>
      <p:pic>
        <p:nvPicPr>
          <p:cNvPr id="7" name="Immagine 6" descr="Immagine che contiene cibo, verde, largo, sedendo&#10;&#10;Descrizione generata automaticamente">
            <a:extLst>
              <a:ext uri="{FF2B5EF4-FFF2-40B4-BE49-F238E27FC236}">
                <a16:creationId xmlns:a16="http://schemas.microsoft.com/office/drawing/2014/main" id="{8B2709D1-CAD5-4D50-8EEB-070AA0E57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31" y="765961"/>
            <a:ext cx="2366528" cy="1769353"/>
          </a:xfrm>
          <a:prstGeom prst="rect">
            <a:avLst/>
          </a:prstGeom>
        </p:spPr>
      </p:pic>
      <p:pic>
        <p:nvPicPr>
          <p:cNvPr id="9" name="Immagine 8" descr="Immagine che contiene verde, sedendo, vicino, coperta&#10;&#10;Descrizione generata automaticamente">
            <a:extLst>
              <a:ext uri="{FF2B5EF4-FFF2-40B4-BE49-F238E27FC236}">
                <a16:creationId xmlns:a16="http://schemas.microsoft.com/office/drawing/2014/main" id="{74100511-827E-4A8C-9013-4D17A7D9A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274" y="668174"/>
            <a:ext cx="2435090" cy="1517863"/>
          </a:xfrm>
          <a:prstGeom prst="rect">
            <a:avLst/>
          </a:prstGeom>
        </p:spPr>
      </p:pic>
      <p:pic>
        <p:nvPicPr>
          <p:cNvPr id="11" name="Immagine 10" descr="Immagine che contiene interni, cibo, padella, pizza&#10;&#10;Descrizione generata automaticamente">
            <a:extLst>
              <a:ext uri="{FF2B5EF4-FFF2-40B4-BE49-F238E27FC236}">
                <a16:creationId xmlns:a16="http://schemas.microsoft.com/office/drawing/2014/main" id="{CCBAFE3C-5A69-4100-A404-10D09D256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99" y="2663456"/>
            <a:ext cx="2973180" cy="1382269"/>
          </a:xfrm>
          <a:prstGeom prst="rect">
            <a:avLst/>
          </a:prstGeom>
        </p:spPr>
      </p:pic>
      <p:pic>
        <p:nvPicPr>
          <p:cNvPr id="13" name="Immagine 12" descr="Immagine che contiene interni, tavolo, edificio, sporco&#10;&#10;Descrizione generata automaticamente">
            <a:extLst>
              <a:ext uri="{FF2B5EF4-FFF2-40B4-BE49-F238E27FC236}">
                <a16:creationId xmlns:a16="http://schemas.microsoft.com/office/drawing/2014/main" id="{5F021065-78C2-494D-B1F5-39796B6EF55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66" y="4403727"/>
            <a:ext cx="2541415" cy="1791511"/>
          </a:xfrm>
          <a:prstGeom prst="rect">
            <a:avLst/>
          </a:prstGeom>
        </p:spPr>
      </p:pic>
      <p:pic>
        <p:nvPicPr>
          <p:cNvPr id="15" name="Immagine 14" descr="Immagine che contiene persona, vino, interni, bottiglia&#10;&#10;Descrizione generata automaticamente">
            <a:extLst>
              <a:ext uri="{FF2B5EF4-FFF2-40B4-BE49-F238E27FC236}">
                <a16:creationId xmlns:a16="http://schemas.microsoft.com/office/drawing/2014/main" id="{EC0EE1C7-4864-484D-86C9-FE5ECD5D7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356" y="4529041"/>
            <a:ext cx="2631463" cy="1703133"/>
          </a:xfrm>
          <a:prstGeom prst="rect">
            <a:avLst/>
          </a:prstGeom>
        </p:spPr>
      </p:pic>
      <p:pic>
        <p:nvPicPr>
          <p:cNvPr id="17" name="Immagine 16" descr="Immagine che contiene interni, tavolo, cucina, tazza&#10;&#10;Descrizione generata automaticamente">
            <a:extLst>
              <a:ext uri="{FF2B5EF4-FFF2-40B4-BE49-F238E27FC236}">
                <a16:creationId xmlns:a16="http://schemas.microsoft.com/office/drawing/2014/main" id="{9B905905-6718-4CB3-81AF-506741C3BA9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50" y="2647997"/>
            <a:ext cx="2541415" cy="16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14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esterni, albero, uomo, tenendo&#10;&#10;Descrizione generata automaticamente">
            <a:extLst>
              <a:ext uri="{FF2B5EF4-FFF2-40B4-BE49-F238E27FC236}">
                <a16:creationId xmlns:a16="http://schemas.microsoft.com/office/drawing/2014/main" id="{AF73389E-07AA-4844-AA57-5F4B28E415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0F8CDB-2ABF-4585-B699-BACDE0024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461"/>
            <a:ext cx="10515600" cy="5768502"/>
          </a:xfrm>
        </p:spPr>
        <p:txBody>
          <a:bodyPr>
            <a:no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Le cose più importanti da fare alle piante di olivo sono 4:</a:t>
            </a:r>
          </a:p>
          <a:p>
            <a:r>
              <a:rPr lang="it-IT" dirty="0">
                <a:solidFill>
                  <a:srgbClr val="FFFFFF"/>
                </a:solidFill>
              </a:rPr>
              <a:t>La potatura </a:t>
            </a:r>
            <a:r>
              <a:rPr lang="it-IT" b="0" i="0" dirty="0">
                <a:solidFill>
                  <a:srgbClr val="FFFFFF"/>
                </a:solidFill>
                <a:effectLst/>
              </a:rPr>
              <a:t>Ci sono </a:t>
            </a:r>
            <a:r>
              <a:rPr lang="it-IT" b="1" i="0" dirty="0">
                <a:solidFill>
                  <a:srgbClr val="FFFFFF"/>
                </a:solidFill>
                <a:effectLst/>
              </a:rPr>
              <a:t>molto modi per potare un ulivo</a:t>
            </a:r>
            <a:r>
              <a:rPr lang="it-IT" b="0" i="0" dirty="0">
                <a:solidFill>
                  <a:srgbClr val="FFFFFF"/>
                </a:solidFill>
                <a:effectLst/>
              </a:rPr>
              <a:t>: ogni territorio olivicolo ha sviluppato un proprio sistema di potatura che tiene conto delle </a:t>
            </a:r>
            <a:r>
              <a:rPr lang="it-IT" b="1" i="0" u="none" strike="noStrike" dirty="0">
                <a:solidFill>
                  <a:srgbClr val="FFFFFF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diverse varietà</a:t>
            </a:r>
            <a:r>
              <a:rPr lang="it-IT" b="0" i="0" dirty="0">
                <a:solidFill>
                  <a:srgbClr val="FFFFFF"/>
                </a:solidFill>
                <a:effectLst/>
              </a:rPr>
              <a:t>, delle caratteristiche del luogo (umidità, vento, tipo di terreno) e della tecnica colturale prescelta, ma alcuni principi di base sono comuni perché legati alla fisiologia della pianta.</a:t>
            </a:r>
            <a:endParaRPr lang="it-IT" dirty="0">
              <a:solidFill>
                <a:srgbClr val="FFFFFF"/>
              </a:solidFill>
            </a:endParaRPr>
          </a:p>
          <a:p>
            <a:r>
              <a:rPr lang="it-IT" dirty="0">
                <a:solidFill>
                  <a:srgbClr val="FFFFFF"/>
                </a:solidFill>
              </a:rPr>
              <a:t>Si tolgono i caccioni chiamati anche succhioni si tolgono sempre ,ma in genere sarebbe meglio farlo quando si procede con la potatura ,di solito si fa alla fine della stagione invernale e la fioritura(al sud tra gennaio e marzo ,al nord tra marzo e maggio )  .</a:t>
            </a:r>
          </a:p>
          <a:p>
            <a:r>
              <a:rPr lang="it-IT" dirty="0">
                <a:solidFill>
                  <a:srgbClr val="FFFFFF"/>
                </a:solidFill>
              </a:rPr>
              <a:t>Concimazione in autunno si somministra potassio e fosforo ,a fine inverno si somministra una parte di azoto ,a metà primavera si conclude il ciclo di nutrimento con azoto per dare la spinta finale all’allegagione .</a:t>
            </a:r>
          </a:p>
          <a:p>
            <a:r>
              <a:rPr lang="it-IT" dirty="0">
                <a:solidFill>
                  <a:srgbClr val="FFFFFF"/>
                </a:solidFill>
              </a:rPr>
              <a:t>E poi vengono fatti vari trattamenti per evitare che la pianta venga attaccata da dei batteri che la potrebbero danneggiare .</a:t>
            </a:r>
          </a:p>
        </p:txBody>
      </p:sp>
    </p:spTree>
    <p:extLst>
      <p:ext uri="{BB962C8B-B14F-4D97-AF65-F5344CB8AC3E}">
        <p14:creationId xmlns:p14="http://schemas.microsoft.com/office/powerpoint/2010/main" val="738054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verde, frutta&#10;&#10;Descrizione generata automaticamente">
            <a:extLst>
              <a:ext uri="{FF2B5EF4-FFF2-40B4-BE49-F238E27FC236}">
                <a16:creationId xmlns:a16="http://schemas.microsoft.com/office/drawing/2014/main" id="{6185D083-DB64-4B70-97F0-64A5F9D5D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r="22980"/>
          <a:stretch/>
        </p:blipFill>
        <p:spPr>
          <a:xfrm>
            <a:off x="3125968" y="2527222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Immagine 8" descr="Immagine che contiene uccello, piccolo, sedendo, ramo&#10;&#10;Descrizione generata automaticamente">
            <a:extLst>
              <a:ext uri="{FF2B5EF4-FFF2-40B4-BE49-F238E27FC236}">
                <a16:creationId xmlns:a16="http://schemas.microsoft.com/office/drawing/2014/main" id="{7D1F59F9-7D0B-48B2-9D13-160D42648A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" r="-1" b="-1"/>
          <a:stretch/>
        </p:blipFill>
        <p:spPr>
          <a:xfrm>
            <a:off x="1" y="1"/>
            <a:ext cx="4443799" cy="3776782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Immagine 4" descr="Immagine che contiene esterni, erba, verde, piccolo&#10;&#10;Descrizione generata automaticamente">
            <a:extLst>
              <a:ext uri="{FF2B5EF4-FFF2-40B4-BE49-F238E27FC236}">
                <a16:creationId xmlns:a16="http://schemas.microsoft.com/office/drawing/2014/main" id="{44B93165-5C30-4B79-90E6-9223F3C377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/>
          <a:stretch/>
        </p:blipFill>
        <p:spPr>
          <a:xfrm>
            <a:off x="20" y="3917273"/>
            <a:ext cx="344056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ECB7946-6643-4B70-8792-809D0683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7" y="802956"/>
            <a:ext cx="4333814" cy="821698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solidFill>
                  <a:srgbClr val="000000"/>
                </a:solidFill>
                <a:latin typeface="Arabic Typesetting" panose="020B0604020202020204" pitchFamily="66" charset="-78"/>
                <a:cs typeface="Arabic Typesetting" panose="020B0604020202020204" pitchFamily="66" charset="-78"/>
              </a:rPr>
              <a:t>Varie malattie delle piante di olivo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385B5A-4789-421E-A422-7A99C51E9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84" y="1546698"/>
            <a:ext cx="4333468" cy="4514273"/>
          </a:xfrm>
        </p:spPr>
        <p:txBody>
          <a:bodyPr anchor="ctr">
            <a:noAutofit/>
          </a:bodyPr>
          <a:lstStyle/>
          <a:p>
            <a:r>
              <a:rPr lang="it-IT" sz="1800" dirty="0">
                <a:solidFill>
                  <a:srgbClr val="000000"/>
                </a:solidFill>
              </a:rPr>
              <a:t>Occhio di pavone (è una malattia provocato dai funghi che colpisce le foglie e sui frutti maturi ) </a:t>
            </a:r>
          </a:p>
          <a:p>
            <a:r>
              <a:rPr lang="it-IT" sz="1800" dirty="0">
                <a:solidFill>
                  <a:srgbClr val="000000"/>
                </a:solidFill>
              </a:rPr>
              <a:t>Mosca delle olive (è una larva minatrice carpofaga ,che sull’olivo sono rivelabili la piccola puntura dovuta all’inserimento dell’uovo e delle macchie nere dovute all’attività della larva in oltre la larva può trasmettere la rogna che è una malattia batterica )</a:t>
            </a:r>
          </a:p>
          <a:p>
            <a:r>
              <a:rPr lang="it-IT" sz="1800" dirty="0">
                <a:solidFill>
                  <a:srgbClr val="000000"/>
                </a:solidFill>
              </a:rPr>
              <a:t>Cocciniglia cotonosa delle olive (infesta la pagina inferiore delle foglie ed i germogli soprattutto nella chioma più fitta il danno è determinato dalle punture di nutrizione e della produzione di melata che oltre a rendere asfittiche le foglie favorisce la formazione di fumaggini .</a:t>
            </a:r>
          </a:p>
        </p:txBody>
      </p:sp>
    </p:spTree>
    <p:extLst>
      <p:ext uri="{BB962C8B-B14F-4D97-AF65-F5344CB8AC3E}">
        <p14:creationId xmlns:p14="http://schemas.microsoft.com/office/powerpoint/2010/main" val="1468390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520</Words>
  <Application>Microsoft Office PowerPoint</Application>
  <PresentationFormat>Widescreen</PresentationFormat>
  <Paragraphs>31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6" baseType="lpstr">
      <vt:lpstr>Aharoni</vt:lpstr>
      <vt:lpstr>Arabic Typesetting</vt:lpstr>
      <vt:lpstr>Arial</vt:lpstr>
      <vt:lpstr>Bahnschrift SemiBold</vt:lpstr>
      <vt:lpstr>Calibri</vt:lpstr>
      <vt:lpstr>Calibri Light</vt:lpstr>
      <vt:lpstr>Lato</vt:lpstr>
      <vt:lpstr>Raleway</vt:lpstr>
      <vt:lpstr>Tema di Office</vt:lpstr>
      <vt:lpstr>L’olio e le olive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Varie malattie delle piante di olivo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L’olio e le olive</dc:title>
  <dc:creator>Anna</dc:creator>
  <cp:lastModifiedBy>Anna</cp:lastModifiedBy>
  <cp:revision>13</cp:revision>
  <dcterms:created xsi:type="dcterms:W3CDTF">2020-11-19T09:43:59Z</dcterms:created>
  <dcterms:modified xsi:type="dcterms:W3CDTF">2020-11-25T18:34:36Z</dcterms:modified>
</cp:coreProperties>
</file>